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60" r:id="rId4"/>
    <p:sldId id="258" r:id="rId5"/>
    <p:sldId id="261" r:id="rId6"/>
    <p:sldId id="262" r:id="rId7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132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903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4242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211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6421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243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2079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3497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407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6236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9170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3002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Haga clic para modificar el estilo de texto del patrón</a:t>
            </a:r>
          </a:p>
          <a:p>
            <a:pPr lvl="1"/>
            <a:r>
              <a:rPr lang="en-US" smtClean="0"/>
              <a:t>Segundo nivel</a:t>
            </a:r>
          </a:p>
          <a:p>
            <a:pPr lvl="2"/>
            <a:r>
              <a:rPr lang="en-US" smtClean="0"/>
              <a:t>Tercer nivel</a:t>
            </a:r>
          </a:p>
          <a:p>
            <a:pPr lvl="3"/>
            <a:r>
              <a:rPr lang="en-US" smtClean="0"/>
              <a:t>Cuarto nivel</a:t>
            </a:r>
          </a:p>
          <a:p>
            <a:pPr lvl="4"/>
            <a:r>
              <a:rPr lang="en-U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AA275-E90F-DD4B-8647-62D4E8A46B2B}" type="datetimeFigureOut">
              <a:rPr lang="es-ES" smtClean="0"/>
              <a:t>28/10/17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4EE15-7B49-6C48-AA6E-9E44BB99B037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195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celina@gigared.com" TargetMode="External"/><Relationship Id="rId3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170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84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468" y="167372"/>
            <a:ext cx="2762174" cy="6384116"/>
          </a:xfrm>
          <a:prstGeom prst="rect">
            <a:avLst/>
          </a:prstGeom>
          <a:ln w="28575" cmpd="sng">
            <a:solidFill>
              <a:srgbClr val="FF6600"/>
            </a:solidFill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1206" y="167372"/>
            <a:ext cx="4242104" cy="3429029"/>
          </a:xfrm>
          <a:prstGeom prst="rect">
            <a:avLst/>
          </a:prstGeom>
          <a:ln w="19050" cmpd="sng">
            <a:solidFill>
              <a:srgbClr val="FF6600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5697" y="3759875"/>
            <a:ext cx="5368840" cy="2791612"/>
          </a:xfrm>
          <a:prstGeom prst="rect">
            <a:avLst/>
          </a:prstGeom>
          <a:ln w="28575" cmpd="sng">
            <a:solidFill>
              <a:srgbClr val="FF6600"/>
            </a:solidFill>
          </a:ln>
        </p:spPr>
      </p:pic>
      <p:sp>
        <p:nvSpPr>
          <p:cNvPr id="3" name="Rectángulo redondeado 2"/>
          <p:cNvSpPr/>
          <p:nvPr/>
        </p:nvSpPr>
        <p:spPr>
          <a:xfrm>
            <a:off x="2062035" y="1798201"/>
            <a:ext cx="5305973" cy="2691015"/>
          </a:xfrm>
          <a:prstGeom prst="roundRect">
            <a:avLst/>
          </a:prstGeom>
          <a:solidFill>
            <a:schemeClr val="tx1"/>
          </a:solidFill>
          <a:ln w="19050" cmpd="sng">
            <a:solidFill>
              <a:srgbClr val="FF66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000" b="1" dirty="0" smtClean="0">
                <a:solidFill>
                  <a:srgbClr val="FFFF00"/>
                </a:solidFill>
              </a:rPr>
              <a:t>&gt; 400 PARTICIPANTS</a:t>
            </a:r>
            <a:endParaRPr lang="es-E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693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520" y="2204864"/>
            <a:ext cx="8352927" cy="2088232"/>
          </a:xfrm>
          <a:ln w="38100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s-AR" altLang="es-AR" sz="2800" b="1" dirty="0" smtClean="0">
                <a:solidFill>
                  <a:srgbClr val="FFFF00"/>
                </a:solidFill>
              </a:rPr>
              <a:t>Joint Session ARTERY LATAM-FAC </a:t>
            </a:r>
            <a:br>
              <a:rPr lang="es-AR" altLang="es-AR" sz="2800" b="1" dirty="0" smtClean="0">
                <a:solidFill>
                  <a:srgbClr val="FFFF00"/>
                </a:solidFill>
              </a:rPr>
            </a:br>
            <a:r>
              <a:rPr lang="es-AR" altLang="es-AR" sz="2800" b="1" dirty="0" smtClean="0">
                <a:solidFill>
                  <a:srgbClr val="FFFF00"/>
                </a:solidFill>
              </a:rPr>
              <a:t>Resistant Hypertension</a:t>
            </a:r>
            <a:br>
              <a:rPr lang="es-AR" altLang="es-AR" sz="2800" b="1" dirty="0" smtClean="0">
                <a:solidFill>
                  <a:srgbClr val="FFFF00"/>
                </a:solidFill>
              </a:rPr>
            </a:br>
            <a:r>
              <a:rPr lang="es-AR" altLang="es-AR" sz="2800" b="1" dirty="0" smtClean="0">
                <a:solidFill>
                  <a:srgbClr val="FFFF00"/>
                </a:solidFill>
              </a:rPr>
              <a:t>San Juan, Argentina. October 6</a:t>
            </a:r>
            <a:r>
              <a:rPr lang="es-AR" altLang="es-AR" sz="2800" b="1" baseline="30000" dirty="0" smtClean="0">
                <a:solidFill>
                  <a:srgbClr val="FFFF00"/>
                </a:solidFill>
              </a:rPr>
              <a:t>th </a:t>
            </a:r>
            <a:r>
              <a:rPr lang="es-AR" altLang="es-AR" sz="2800" b="1" dirty="0" smtClean="0">
                <a:solidFill>
                  <a:srgbClr val="FFFF00"/>
                </a:solidFill>
              </a:rPr>
              <a:t>2017</a:t>
            </a:r>
            <a:endParaRPr lang="es-ES" altLang="es-AR" sz="2400" dirty="0" smtClean="0">
              <a:solidFill>
                <a:srgbClr val="FFFF00"/>
              </a:solidFill>
            </a:endParaRPr>
          </a:p>
        </p:txBody>
      </p:sp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1619672" y="4365104"/>
            <a:ext cx="5627687" cy="210826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ES_tradnl" altLang="es-AR" sz="1400" b="1" dirty="0">
              <a:solidFill>
                <a:srgbClr val="FFFFFF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_tradnl" altLang="es-AR" sz="1800" b="1" dirty="0">
                <a:solidFill>
                  <a:srgbClr val="FFFFFF"/>
                </a:solidFill>
              </a:rPr>
              <a:t>Dr. Luis María </a:t>
            </a:r>
            <a:r>
              <a:rPr lang="es-ES_tradnl" altLang="es-AR" sz="1800" b="1" dirty="0" smtClean="0">
                <a:solidFill>
                  <a:srgbClr val="FFFFFF"/>
                </a:solidFill>
              </a:rPr>
              <a:t>Pupi (Buenos Aires, Argentina)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_tradnl" altLang="es-AR" sz="1800" b="1" dirty="0" smtClean="0">
                <a:solidFill>
                  <a:srgbClr val="FFFFFF"/>
                </a:solidFill>
              </a:rPr>
              <a:t>Dr. Alejandro de </a:t>
            </a:r>
            <a:r>
              <a:rPr lang="es-ES_tradnl" altLang="es-AR" sz="1800" b="1" dirty="0" err="1" smtClean="0">
                <a:solidFill>
                  <a:srgbClr val="FFFFFF"/>
                </a:solidFill>
              </a:rPr>
              <a:t>Cerchio</a:t>
            </a:r>
            <a:r>
              <a:rPr lang="es-ES_tradnl" altLang="es-AR" sz="1800" b="1" dirty="0" smtClean="0">
                <a:solidFill>
                  <a:srgbClr val="FFFFFF"/>
                </a:solidFill>
              </a:rPr>
              <a:t> (Corrientes, Argentina)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ES_tradnl" altLang="es-AR" sz="1800" b="1" dirty="0" smtClean="0">
                <a:solidFill>
                  <a:srgbClr val="FFFFFF"/>
                </a:solidFill>
              </a:rPr>
              <a:t>Dr. Pedro Forcada (Buenos Aires, Argentina)</a:t>
            </a:r>
            <a:endParaRPr lang="es-MX" altLang="es-AR" sz="1800" dirty="0">
              <a:solidFill>
                <a:srgbClr val="FFFFFF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s-MX" altLang="es-AR" sz="1800" dirty="0" smtClean="0">
              <a:solidFill>
                <a:srgbClr val="FFFFFF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s-MX" altLang="es-AR" sz="1800" dirty="0" smtClean="0">
                <a:solidFill>
                  <a:srgbClr val="FFFFFF"/>
                </a:solidFill>
              </a:rPr>
              <a:t>                                                                                                  </a:t>
            </a:r>
            <a:endParaRPr lang="es-ES" altLang="es-AR" sz="1800" dirty="0">
              <a:solidFill>
                <a:srgbClr val="FFFFFF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s-ES" altLang="es-AR" sz="1800" dirty="0">
              <a:solidFill>
                <a:srgbClr val="FFFFFF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60648"/>
            <a:ext cx="2448272" cy="1512168"/>
          </a:xfrm>
          <a:prstGeom prst="rect">
            <a:avLst/>
          </a:prstGeom>
        </p:spPr>
      </p:pic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60648"/>
            <a:ext cx="1533525" cy="1524000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260648"/>
            <a:ext cx="3744416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39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es-AR" sz="4000" b="1" dirty="0" smtClean="0">
                <a:solidFill>
                  <a:schemeClr val="tx2"/>
                </a:solidFill>
              </a:rPr>
              <a:t>True Resistant Hypertension</a:t>
            </a:r>
            <a:endParaRPr lang="es-AR" sz="4000" b="1" dirty="0">
              <a:solidFill>
                <a:schemeClr val="tx2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57224" y="2492896"/>
            <a:ext cx="7500990" cy="738836"/>
          </a:xfrm>
        </p:spPr>
        <p:txBody>
          <a:bodyPr/>
          <a:lstStyle/>
          <a:p>
            <a:r>
              <a:rPr lang="es-AR" b="1" dirty="0" smtClean="0">
                <a:solidFill>
                  <a:schemeClr val="accent5">
                    <a:lumMod val="75000"/>
                  </a:schemeClr>
                </a:solidFill>
              </a:rPr>
              <a:t>Which are the options for treatment?</a:t>
            </a:r>
            <a:endParaRPr lang="es-A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5220072" y="4581128"/>
            <a:ext cx="27181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b="1" u="sng" dirty="0" err="1" smtClean="0"/>
              <a:t>Dr</a:t>
            </a:r>
            <a:r>
              <a:rPr lang="es-ES" b="1" u="sng" dirty="0" smtClean="0"/>
              <a:t> De </a:t>
            </a:r>
            <a:r>
              <a:rPr lang="es-ES" b="1" u="sng" dirty="0" err="1" smtClean="0"/>
              <a:t>Cerchio</a:t>
            </a:r>
            <a:r>
              <a:rPr lang="es-ES" b="1" u="sng" dirty="0" smtClean="0"/>
              <a:t> E. Alejandro</a:t>
            </a:r>
            <a:endParaRPr lang="es-ES" b="1" u="sng" dirty="0"/>
          </a:p>
        </p:txBody>
      </p:sp>
      <p:pic>
        <p:nvPicPr>
          <p:cNvPr id="5" name="Picture 20" descr="afiche_pfc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t="81073" b="5809"/>
          <a:stretch>
            <a:fillRect/>
          </a:stretch>
        </p:blipFill>
        <p:spPr bwMode="auto">
          <a:xfrm>
            <a:off x="0" y="5310410"/>
            <a:ext cx="9144000" cy="154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94246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2861" y="2794356"/>
            <a:ext cx="9010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600" b="1" dirty="0" smtClean="0"/>
              <a:t>Arterial Stiffness and Resistant Hypertension</a:t>
            </a:r>
            <a:endParaRPr lang="es-AR" sz="3600" b="1" dirty="0"/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50825" y="4221163"/>
            <a:ext cx="7345363" cy="2662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AR" sz="2000" b="1" dirty="0" err="1"/>
              <a:t>Dr</a:t>
            </a:r>
            <a:r>
              <a:rPr lang="es-ES_tradnl" altLang="es-AR" sz="2000" b="1" dirty="0"/>
              <a:t> Pedro Forcada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AR" sz="1400" b="1" dirty="0"/>
              <a:t>Doctor en </a:t>
            </a:r>
            <a:r>
              <a:rPr lang="es-ES_tradnl" altLang="es-AR" sz="1400" b="1" dirty="0" smtClean="0"/>
              <a:t>Medicina. Médico </a:t>
            </a:r>
            <a:r>
              <a:rPr lang="es-ES_tradnl" altLang="es-AR" sz="1400" b="1" dirty="0"/>
              <a:t>Cardiólogo, </a:t>
            </a:r>
            <a:r>
              <a:rPr lang="es-ES_tradnl" altLang="es-AR" sz="1400" b="1" dirty="0" err="1"/>
              <a:t>esp.en</a:t>
            </a:r>
            <a:r>
              <a:rPr lang="es-ES_tradnl" altLang="es-AR" sz="1400" b="1" dirty="0"/>
              <a:t> HTA.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AR" sz="1400" b="1" dirty="0"/>
              <a:t>Medico de Planta </a:t>
            </a:r>
            <a:r>
              <a:rPr lang="es-ES_tradnl" altLang="es-AR" sz="1400" b="1" dirty="0" smtClean="0"/>
              <a:t>Servicio de </a:t>
            </a:r>
            <a:r>
              <a:rPr lang="es-ES_tradnl" altLang="es-AR" sz="1400" b="1" dirty="0" err="1" smtClean="0"/>
              <a:t>Cardiologia</a:t>
            </a:r>
            <a:r>
              <a:rPr lang="es-ES_tradnl" altLang="es-AR" sz="1400" b="1" dirty="0" smtClean="0"/>
              <a:t> de CEMIC</a:t>
            </a:r>
            <a:endParaRPr lang="es-ES_tradnl" altLang="es-AR" sz="14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AR" sz="1400" b="1" dirty="0"/>
              <a:t>Jefe Laboratorio Vascular DIM Prevención y </a:t>
            </a:r>
            <a:r>
              <a:rPr lang="es-ES_tradnl" altLang="es-AR" sz="1400" b="1" dirty="0" err="1"/>
              <a:t>Cardioarenales</a:t>
            </a:r>
            <a:endParaRPr lang="es-ES_tradnl" altLang="es-AR" sz="14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AR" sz="1400" b="1" dirty="0" smtClean="0"/>
              <a:t>Docente </a:t>
            </a:r>
            <a:r>
              <a:rPr lang="es-ES_tradnl" altLang="es-AR" sz="1400" b="1" dirty="0"/>
              <a:t>Adscripto de la UBA y la </a:t>
            </a:r>
            <a:r>
              <a:rPr lang="es-ES_tradnl" altLang="es-AR" sz="1400" b="1" dirty="0" err="1"/>
              <a:t>Maestria</a:t>
            </a:r>
            <a:r>
              <a:rPr lang="es-ES_tradnl" altLang="es-AR" sz="1400" b="1" dirty="0"/>
              <a:t> de Mecánica Vascular e HTA, U. Austral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AR" sz="1400" b="1" dirty="0"/>
              <a:t>Miembro de SAC, SAHA, Colegio Panamericano de Endotelio, AHA y </a:t>
            </a:r>
            <a:r>
              <a:rPr lang="es-ES_tradnl" altLang="es-AR" sz="1400" b="1" dirty="0" err="1"/>
              <a:t>Artery</a:t>
            </a:r>
            <a:endParaRPr lang="es-ES_tradnl" altLang="es-AR" sz="1400" b="1" dirty="0"/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_tradnl" altLang="es-AR" sz="1400" b="1" dirty="0"/>
              <a:t>Buenos Aires ARGENTINA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s-ES_tradnl" altLang="es-AR" sz="14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" y="26353"/>
            <a:ext cx="4448175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142" y="26352"/>
            <a:ext cx="11430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631" y="0"/>
            <a:ext cx="13811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303" y="55531"/>
            <a:ext cx="1034403" cy="126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139919"/>
            <a:ext cx="932681" cy="18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619672" y="1957785"/>
            <a:ext cx="5997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Joint session </a:t>
            </a:r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ARTERY LATAM  -  FAC</a:t>
            </a: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506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130</Words>
  <Application>Microsoft Macintosh PowerPoint</Application>
  <PresentationFormat>Presentación en pantalla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Joint Session ARTERY LATAM-FAC  Resistant Hypertension San Juan, Argentina. October 6th 2017</vt:lpstr>
      <vt:lpstr>True Resistant Hypertension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Luis Pupi</dc:creator>
  <cp:lastModifiedBy>Luis Pupi</cp:lastModifiedBy>
  <cp:revision>9</cp:revision>
  <dcterms:created xsi:type="dcterms:W3CDTF">2017-09-29T18:04:28Z</dcterms:created>
  <dcterms:modified xsi:type="dcterms:W3CDTF">2017-10-28T20:43:16Z</dcterms:modified>
</cp:coreProperties>
</file>